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75" r:id="rId25"/>
  </p:sldIdLst>
  <p:sldSz cx="12192000" cy="6858000"/>
  <p:notesSz cx="6858000" cy="9144000"/>
  <p:embeddedFontLs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Quattrocento Sans" panose="020B0502050000020003" pitchFamily="34" charset="0"/>
      <p:regular r:id="rId31"/>
      <p:bold r:id="rId32"/>
      <p:italic r:id="rId33"/>
      <p:boldItalic r:id="rId34"/>
    </p:embeddedFont>
    <p:embeddedFont>
      <p:font typeface="Raleway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stJrDXme4wg/fdd9NuX5A1Cju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customschemas.google.com/relationships/presentationmetadata" Target="meta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06fb1b3f0b_4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g306fb1b3f0b_4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06fb1b3f0b_4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g306fb1b3f0b_4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06fb1b3f0b_4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g306fb1b3f0b_4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6fb1b3f0b_4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306fb1b3f0b_4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6fb1b3f0b_4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g306fb1b3f0b_4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6fb1b3f0b_4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306fb1b3f0b_4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06fb1b3f0b_4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g306fb1b3f0b_4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06fb1b3f0b_4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g306fb1b3f0b_4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06fb1b3f0b_4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306fb1b3f0b_4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06fb1b3f0b_4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g306fb1b3f0b_4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6fb1b3f0b_4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306fb1b3f0b_4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C64470CC-5548-A432-9330-D18014A0A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06fb1b3f0b_4_71:notes">
            <a:extLst>
              <a:ext uri="{FF2B5EF4-FFF2-40B4-BE49-F238E27FC236}">
                <a16:creationId xmlns:a16="http://schemas.microsoft.com/office/drawing/2014/main" id="{EC4830EA-EFD5-DE0A-EB4F-15F264BA12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g306fb1b3f0b_4_71:notes">
            <a:extLst>
              <a:ext uri="{FF2B5EF4-FFF2-40B4-BE49-F238E27FC236}">
                <a16:creationId xmlns:a16="http://schemas.microsoft.com/office/drawing/2014/main" id="{C7E7E2BF-1FB9-78FB-FD62-8E45F8B6AB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6832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2063CA04-6E0C-1C6E-1041-FB8B7694E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06fb1b3f0b_4_71:notes">
            <a:extLst>
              <a:ext uri="{FF2B5EF4-FFF2-40B4-BE49-F238E27FC236}">
                <a16:creationId xmlns:a16="http://schemas.microsoft.com/office/drawing/2014/main" id="{D9BA5A7B-6778-C827-9C09-4D858A35DD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g306fb1b3f0b_4_71:notes">
            <a:extLst>
              <a:ext uri="{FF2B5EF4-FFF2-40B4-BE49-F238E27FC236}">
                <a16:creationId xmlns:a16="http://schemas.microsoft.com/office/drawing/2014/main" id="{51229056-0503-BA95-463F-A8C5C3FACD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6873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57F6B4CD-9B6C-144D-0834-6AC42EB34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06fb1b3f0b_4_71:notes">
            <a:extLst>
              <a:ext uri="{FF2B5EF4-FFF2-40B4-BE49-F238E27FC236}">
                <a16:creationId xmlns:a16="http://schemas.microsoft.com/office/drawing/2014/main" id="{3651D29C-B6D0-852B-9E1C-2FD246F263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g306fb1b3f0b_4_71:notes">
            <a:extLst>
              <a:ext uri="{FF2B5EF4-FFF2-40B4-BE49-F238E27FC236}">
                <a16:creationId xmlns:a16="http://schemas.microsoft.com/office/drawing/2014/main" id="{89ECCC3C-94C9-ADDB-77EA-BFD6FA3D36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8627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6fb1b3f0b_4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306fb1b3f0b_4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6fb1b3f0b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g306fb1b3f0b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6fb1b3f0b_4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306fb1b3f0b_4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06fb1b3f0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306fb1b3f0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6fb1b3f0b_4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g306fb1b3f0b_4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06fb1b3f0b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g306fb1b3f0b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6fb1b3f0b_4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306fb1b3f0b_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>
            <a:spLocks noGrp="1"/>
          </p:cNvSpPr>
          <p:nvPr>
            <p:ph type="title"/>
          </p:nvPr>
        </p:nvSpPr>
        <p:spPr>
          <a:xfrm>
            <a:off x="360327" y="100082"/>
            <a:ext cx="11678706" cy="83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body" idx="1"/>
          </p:nvPr>
        </p:nvSpPr>
        <p:spPr>
          <a:xfrm>
            <a:off x="360327" y="1187543"/>
            <a:ext cx="11678706" cy="53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2" name="Google Shape;7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8" name="Google Shape;78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9" name="Google Shape;79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1"/>
          <p:cNvSpPr txBox="1">
            <a:spLocks noGrp="1"/>
          </p:cNvSpPr>
          <p:nvPr>
            <p:ph type="title"/>
          </p:nvPr>
        </p:nvSpPr>
        <p:spPr>
          <a:xfrm>
            <a:off x="357446" y="203027"/>
            <a:ext cx="11521440" cy="66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body" idx="1"/>
          </p:nvPr>
        </p:nvSpPr>
        <p:spPr>
          <a:xfrm rot="5400000">
            <a:off x="3437313" y="-2040774"/>
            <a:ext cx="5361708" cy="1152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4" name="Google Shape;84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5" name="Google Shape;85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0" name="Google Shape;9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1" name="Google Shape;9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0"/>
          <p:cNvSpPr txBox="1">
            <a:spLocks noGrp="1"/>
          </p:cNvSpPr>
          <p:nvPr>
            <p:ph type="title"/>
          </p:nvPr>
        </p:nvSpPr>
        <p:spPr>
          <a:xfrm>
            <a:off x="360327" y="100082"/>
            <a:ext cx="11678706" cy="83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0"/>
          <p:cNvSpPr txBox="1">
            <a:spLocks noGrp="1"/>
          </p:cNvSpPr>
          <p:nvPr>
            <p:ph type="body" idx="1"/>
          </p:nvPr>
        </p:nvSpPr>
        <p:spPr>
          <a:xfrm>
            <a:off x="360327" y="1187543"/>
            <a:ext cx="11678706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30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" name="Google Shape;109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4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4" name="Google Shape;134;p4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4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rgbClr val="2185C5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1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1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1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1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2" name="Google Shape;152;p5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3" name="Google Shape;153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5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0" name="Google Shape;160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5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5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rgbClr val="2185C5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4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4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4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4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4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3"/>
          <p:cNvSpPr txBox="1">
            <a:spLocks noGrp="1"/>
          </p:cNvSpPr>
          <p:nvPr>
            <p:ph type="title"/>
          </p:nvPr>
        </p:nvSpPr>
        <p:spPr>
          <a:xfrm>
            <a:off x="357446" y="203027"/>
            <a:ext cx="11521440" cy="66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body" idx="1"/>
          </p:nvPr>
        </p:nvSpPr>
        <p:spPr>
          <a:xfrm>
            <a:off x="357447" y="1039092"/>
            <a:ext cx="11521440" cy="5361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3" name="Google Shape;3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4" name="Google Shape;3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5"/>
          <p:cNvSpPr txBox="1">
            <a:spLocks noGrp="1"/>
          </p:cNvSpPr>
          <p:nvPr>
            <p:ph type="title"/>
          </p:nvPr>
        </p:nvSpPr>
        <p:spPr>
          <a:xfrm>
            <a:off x="357446" y="203027"/>
            <a:ext cx="11521440" cy="66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5" name="Google Shape;55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7"/>
          <p:cNvSpPr txBox="1">
            <a:spLocks noGrp="1"/>
          </p:cNvSpPr>
          <p:nvPr>
            <p:ph type="title"/>
          </p:nvPr>
        </p:nvSpPr>
        <p:spPr>
          <a:xfrm>
            <a:off x="357446" y="203027"/>
            <a:ext cx="11521440" cy="66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5" name="Google Shape;65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357446" y="203027"/>
            <a:ext cx="11521440" cy="66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Quattrocento Sans"/>
              <a:buNone/>
              <a:defRPr sz="2800" b="0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357447" y="1039092"/>
            <a:ext cx="11521440" cy="5361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sldNum" idx="12"/>
          </p:nvPr>
        </p:nvSpPr>
        <p:spPr>
          <a:xfrm>
            <a:off x="9135686" y="647241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" name="Google Shape;9;p27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7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7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7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5" name="Google Shape;9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6" name="Google Shape;9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8" name="Google Shape;98;p29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9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9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9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th%C3%B9y-linh-nguy%E1%BB%85n-95047a253_global-skincare-and-beauty-e-store-e-commerce-activity-7246181981330268160-s_ff?utm_source=share&amp;utm_medium=member_deskto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nguy%C3%AAn-v%C5%A9-a5b6b5272_beauty-skincare-e-commerce-dashboard-activity-7246155136199245824-lTvj?utm_source=share&amp;utm_medium=member_deskto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tnthaophuong_e-commerce-dashboard-activity-7246274978768179200-YDoT?utm_source=share&amp;utm_medium=member_deskto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feed/update/urn:li:activity:7243158687274475521?utm_source=share&amp;utm_medium=member_deskto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tra-tracey-nguyen_skincare-and-beauty-e-commerce-dashboard-activity-7245459552266031104-V3Hy?utm_source=share&amp;utm_medium=member_deskto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lamnhi0410_fp20analytics-fp20ecommerceanalysis-builtwithzoomcharts-activity-7245576558411694080-cgRz?utm_source=share&amp;utm_medium=member_deskto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samspark1122_e-commerce-dashboard-sam-park-activity-7246289911455088640-Wo5P?utm_source=share&amp;utm_medium=member_deskto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thuy-truong-00724b120_e-com-dashboard-fp20-analytics-challenge-activity-7246141457147830273-VOn2?utm_source=share&amp;utm_medium=member_desktop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feed/update/urn:li:activity:7246331230365851648?utm_source=share&amp;utm_medium=member_deskto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malvika-mall_ecommerce-sales-dashboard-activity-7244084977649246208-_P4m?utm_source=share&amp;utm_medium=member_deskto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thuong-huyen-pham_e-commerce-dashboard-activity-7244297513074049025-XCPD?utm_source=share&amp;utm_medium=member_deskto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thuy-nguyen-analytics_datavisualization-ecommerce-pf20challenge-activity-7248342689723682817-K1Vv?utm_source=share&amp;utm_medium=member_deskto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fernanda-goularte_i-recently-read-a-few-posts-suggesting-that-activity-7272935115175907329-KXU3?utm_source=share&amp;utm_medium=member_desktop&amp;rcm=ACoAACiNYiEBOPXurac80s2eSbCxkLUxltgUhx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hien-tran-217764149_powerbi-fp20analytics-fp20ecommerceanalysis-activity-7244552128575250432-wGMJ?utm_source=share&amp;utm_medium=member_deskto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thu-pham-thi-anh_thu-pham-ecommerce-dashboard-activity-7246018288466460672-WB8a?utm_source=share&amp;utm_medium=member_deskto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hoangfotu_health-beauty-ecom-dashboarddaniel-nguyen-activity-7246035997287714817-iXW0?utm_source=share&amp;utm_medium=member_deskto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thingocbich-do_e-commerce-analysis-dashboard-activity-7246047669683376128-oUay/?utm_source=share&amp;utm_medium=member_deskto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hai-yennguyen_fp20analytics-fp20ecommerceanalysis-builtwithzoomcharts-activity-7246200999139315712-gKqS?utm_source=share&amp;utm_medium=member_deskto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rosie-dang-603a5a60_beauty-and-skincare-e-store-performance-activity-7246153510629572609-oasr?utm_source=share&amp;utm_medium=member_deskto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jegede-blessing_e-commerce-dashboard-blessing-jegede-activity-7245696302288621568-M7tF?utm_source=share&amp;utm_medium=member_deskto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" descr="What is Business Intelligence (BI) + The Best Tools - Iberdrola"/>
          <p:cNvPicPr preferRelativeResize="0"/>
          <p:nvPr/>
        </p:nvPicPr>
        <p:blipFill rotWithShape="1">
          <a:blip r:embed="rId3">
            <a:alphaModFix/>
          </a:blip>
          <a:srcRect b="2395"/>
          <a:stretch/>
        </p:blipFill>
        <p:spPr>
          <a:xfrm>
            <a:off x="-1008" y="0"/>
            <a:ext cx="12210187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1"/>
          <p:cNvGrpSpPr/>
          <p:nvPr/>
        </p:nvGrpSpPr>
        <p:grpSpPr>
          <a:xfrm>
            <a:off x="0" y="3378375"/>
            <a:ext cx="10231580" cy="2425554"/>
            <a:chOff x="0" y="4285725"/>
            <a:chExt cx="7352400" cy="1743000"/>
          </a:xfrm>
        </p:grpSpPr>
        <p:sp>
          <p:nvSpPr>
            <p:cNvPr id="187" name="Google Shape;187;p1"/>
            <p:cNvSpPr/>
            <p:nvPr/>
          </p:nvSpPr>
          <p:spPr>
            <a:xfrm>
              <a:off x="0" y="4285725"/>
              <a:ext cx="7352400" cy="164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675952" y="5925825"/>
              <a:ext cx="1837800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5514495" y="5925825"/>
              <a:ext cx="183780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0" y="5925825"/>
              <a:ext cx="1837800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838038" y="5925825"/>
              <a:ext cx="1837800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  <p:sp>
        <p:nvSpPr>
          <p:cNvPr id="6" name="Google Shape;193;p1">
            <a:extLst>
              <a:ext uri="{FF2B5EF4-FFF2-40B4-BE49-F238E27FC236}">
                <a16:creationId xmlns:a16="http://schemas.microsoft.com/office/drawing/2014/main" id="{7006B1B5-6E78-6F94-0A8E-04467732D492}"/>
              </a:ext>
            </a:extLst>
          </p:cNvPr>
          <p:cNvSpPr txBox="1">
            <a:spLocks/>
          </p:cNvSpPr>
          <p:nvPr/>
        </p:nvSpPr>
        <p:spPr>
          <a:xfrm>
            <a:off x="395155" y="4939029"/>
            <a:ext cx="57960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spcBef>
                <a:spcPts val="0"/>
              </a:spcBef>
              <a:buClr>
                <a:srgbClr val="124163"/>
              </a:buClr>
            </a:pPr>
            <a:r>
              <a:rPr lang="sv-SE" sz="1600" dirty="0">
                <a:solidFill>
                  <a:srgbClr val="124163"/>
                </a:solidFill>
              </a:rPr>
              <a:t>Trainer: Anh Leimer</a:t>
            </a:r>
            <a:br>
              <a:rPr lang="sv-SE" sz="1600" dirty="0">
                <a:solidFill>
                  <a:srgbClr val="124163"/>
                </a:solidFill>
              </a:rPr>
            </a:br>
            <a:r>
              <a:rPr lang="sv-SE" sz="1600" dirty="0">
                <a:solidFill>
                  <a:srgbClr val="124163"/>
                </a:solidFill>
              </a:rPr>
              <a:t>Training Assistants: Hanna Nguyen &amp; Trang Tran</a:t>
            </a:r>
            <a:endParaRPr lang="sv-SE" dirty="0"/>
          </a:p>
        </p:txBody>
      </p:sp>
      <p:sp>
        <p:nvSpPr>
          <p:cNvPr id="7" name="Google Shape;192;p1">
            <a:extLst>
              <a:ext uri="{FF2B5EF4-FFF2-40B4-BE49-F238E27FC236}">
                <a16:creationId xmlns:a16="http://schemas.microsoft.com/office/drawing/2014/main" id="{20C93516-A8DB-C97D-CB48-FA0EEA6E2D66}"/>
              </a:ext>
            </a:extLst>
          </p:cNvPr>
          <p:cNvSpPr txBox="1">
            <a:spLocks/>
          </p:cNvSpPr>
          <p:nvPr/>
        </p:nvSpPr>
        <p:spPr>
          <a:xfrm>
            <a:off x="333555" y="3429001"/>
            <a:ext cx="9760004" cy="1366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 b="0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/>
              <a:t>E-Commerce Data Challenge</a:t>
            </a:r>
          </a:p>
          <a:p>
            <a:r>
              <a:rPr lang="en-US" sz="2400" dirty="0"/>
              <a:t>Student final dashboards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06fb1b3f0b_4_80"/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>
                <a:solidFill>
                  <a:schemeClr val="accent1"/>
                </a:solidFill>
              </a:rPr>
              <a:t>E-Commerce – FP20 Data Challenge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80" name="Google Shape;280;g306fb1b3f0b_4_80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10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g306fb1b3f0b_4_80"/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Nguyen Thuy Linh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82" name="Google Shape;282;g306fb1b3f0b_4_80"/>
          <p:cNvGrpSpPr/>
          <p:nvPr/>
        </p:nvGrpSpPr>
        <p:grpSpPr>
          <a:xfrm>
            <a:off x="450000" y="669600"/>
            <a:ext cx="11419199" cy="5824800"/>
            <a:chOff x="450000" y="669600"/>
            <a:chExt cx="11419199" cy="5824800"/>
          </a:xfrm>
        </p:grpSpPr>
        <p:pic>
          <p:nvPicPr>
            <p:cNvPr id="283" name="Google Shape;283;g306fb1b3f0b_4_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000" y="669600"/>
              <a:ext cx="7477200" cy="4237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g306fb1b3f0b_4_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3600" y="3805200"/>
              <a:ext cx="4755599" cy="2689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6fb1b3f0b_4_116"/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>
                <a:solidFill>
                  <a:schemeClr val="accent1"/>
                </a:solidFill>
              </a:rPr>
              <a:t>E-Commerce – FP20 Data Challenge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90" name="Google Shape;290;g306fb1b3f0b_4_116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11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g306fb1b3f0b_4_116"/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Thao Nguyen Vu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92" name="Google Shape;292;g306fb1b3f0b_4_116"/>
          <p:cNvGrpSpPr/>
          <p:nvPr/>
        </p:nvGrpSpPr>
        <p:grpSpPr>
          <a:xfrm>
            <a:off x="450000" y="669600"/>
            <a:ext cx="11419202" cy="5824800"/>
            <a:chOff x="450000" y="669600"/>
            <a:chExt cx="11419202" cy="5824800"/>
          </a:xfrm>
        </p:grpSpPr>
        <p:pic>
          <p:nvPicPr>
            <p:cNvPr id="293" name="Google Shape;293;g306fb1b3f0b_4_1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000" y="669600"/>
              <a:ext cx="7477201" cy="4237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g306fb1b3f0b_4_1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3600" y="3805200"/>
              <a:ext cx="4755602" cy="2689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6fb1b3f0b_4_188"/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>
                <a:solidFill>
                  <a:schemeClr val="accent1"/>
                </a:solidFill>
              </a:rPr>
              <a:t>E-Commerce – FP20 Data Challenge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300" name="Google Shape;300;g306fb1b3f0b_4_188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12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g306fb1b3f0b_4_188"/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Truong Nguyen Thao Phuong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02" name="Google Shape;302;g306fb1b3f0b_4_188"/>
          <p:cNvGrpSpPr/>
          <p:nvPr/>
        </p:nvGrpSpPr>
        <p:grpSpPr>
          <a:xfrm>
            <a:off x="450000" y="669600"/>
            <a:ext cx="11419199" cy="5824801"/>
            <a:chOff x="450000" y="669600"/>
            <a:chExt cx="11419199" cy="5824801"/>
          </a:xfrm>
        </p:grpSpPr>
        <p:pic>
          <p:nvPicPr>
            <p:cNvPr id="303" name="Google Shape;303;g306fb1b3f0b_4_1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000" y="669600"/>
              <a:ext cx="7477201" cy="42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g306fb1b3f0b_4_1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3600" y="3805200"/>
              <a:ext cx="4755599" cy="2689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06fb1b3f0b_4_98"/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>
                <a:solidFill>
                  <a:schemeClr val="accent1"/>
                </a:solidFill>
              </a:rPr>
              <a:t>E-Commerce – FP20 Data Challenge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310" name="Google Shape;310;g306fb1b3f0b_4_98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13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g306fb1b3f0b_4_98"/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Sahil Kadu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12" name="Google Shape;312;g306fb1b3f0b_4_98"/>
          <p:cNvGrpSpPr/>
          <p:nvPr/>
        </p:nvGrpSpPr>
        <p:grpSpPr>
          <a:xfrm>
            <a:off x="450000" y="669600"/>
            <a:ext cx="11419202" cy="5824800"/>
            <a:chOff x="450000" y="669600"/>
            <a:chExt cx="11419202" cy="5824800"/>
          </a:xfrm>
        </p:grpSpPr>
        <p:pic>
          <p:nvPicPr>
            <p:cNvPr id="313" name="Google Shape;313;g306fb1b3f0b_4_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000" y="669600"/>
              <a:ext cx="7477198" cy="4237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g306fb1b3f0b_4_9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3600" y="3805200"/>
              <a:ext cx="4755602" cy="2689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06fb1b3f0b_4_143"/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>
                <a:solidFill>
                  <a:schemeClr val="accent1"/>
                </a:solidFill>
              </a:rPr>
              <a:t>E-Commerce – FP20 Data Challenge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320" name="Google Shape;320;g306fb1b3f0b_4_143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14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g306fb1b3f0b_4_143"/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Tracey Nguyen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22" name="Google Shape;322;g306fb1b3f0b_4_143"/>
          <p:cNvGrpSpPr/>
          <p:nvPr/>
        </p:nvGrpSpPr>
        <p:grpSpPr>
          <a:xfrm>
            <a:off x="450000" y="669600"/>
            <a:ext cx="11419201" cy="5824800"/>
            <a:chOff x="450000" y="669600"/>
            <a:chExt cx="11419201" cy="5824800"/>
          </a:xfrm>
        </p:grpSpPr>
        <p:pic>
          <p:nvPicPr>
            <p:cNvPr id="323" name="Google Shape;323;g306fb1b3f0b_4_1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000" y="669600"/>
              <a:ext cx="7477198" cy="4237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g306fb1b3f0b_4_1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3600" y="3805200"/>
              <a:ext cx="4755601" cy="2689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06fb1b3f0b_4_89"/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>
                <a:solidFill>
                  <a:schemeClr val="accent1"/>
                </a:solidFill>
              </a:rPr>
              <a:t>E-Commerce – FP20 Data Challenge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330" name="Google Shape;330;g306fb1b3f0b_4_89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15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g306fb1b3f0b_4_89"/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Nhi Lam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32" name="Google Shape;332;g306fb1b3f0b_4_89"/>
          <p:cNvGrpSpPr/>
          <p:nvPr/>
        </p:nvGrpSpPr>
        <p:grpSpPr>
          <a:xfrm>
            <a:off x="450000" y="669600"/>
            <a:ext cx="11419199" cy="5824800"/>
            <a:chOff x="450000" y="669600"/>
            <a:chExt cx="11419199" cy="5824800"/>
          </a:xfrm>
        </p:grpSpPr>
        <p:pic>
          <p:nvPicPr>
            <p:cNvPr id="333" name="Google Shape;333;g306fb1b3f0b_4_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000" y="669600"/>
              <a:ext cx="7477200" cy="4237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g306fb1b3f0b_4_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3600" y="3805200"/>
              <a:ext cx="4755599" cy="2689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06fb1b3f0b_4_197"/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>
                <a:solidFill>
                  <a:schemeClr val="accent1"/>
                </a:solidFill>
              </a:rPr>
              <a:t>E-Commerce – FP20 Data Challenge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340" name="Google Shape;340;g306fb1b3f0b_4_197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16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g306fb1b3f0b_4_197"/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Sam Park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42" name="Google Shape;342;g306fb1b3f0b_4_197"/>
          <p:cNvGrpSpPr/>
          <p:nvPr/>
        </p:nvGrpSpPr>
        <p:grpSpPr>
          <a:xfrm>
            <a:off x="450000" y="669600"/>
            <a:ext cx="11419198" cy="5824800"/>
            <a:chOff x="450000" y="669600"/>
            <a:chExt cx="11419198" cy="5824800"/>
          </a:xfrm>
        </p:grpSpPr>
        <p:pic>
          <p:nvPicPr>
            <p:cNvPr id="343" name="Google Shape;343;g306fb1b3f0b_4_1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000" y="669600"/>
              <a:ext cx="7477200" cy="42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g306fb1b3f0b_4_1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3600" y="3805200"/>
              <a:ext cx="4755598" cy="2689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06fb1b3f0b_4_134"/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>
                <a:solidFill>
                  <a:schemeClr val="accent1"/>
                </a:solidFill>
              </a:rPr>
              <a:t>E-Commerce – FP20 Data Challenge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350" name="Google Shape;350;g306fb1b3f0b_4_134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17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g306fb1b3f0b_4_134"/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Thuy Truong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52" name="Google Shape;352;g306fb1b3f0b_4_134"/>
          <p:cNvGrpSpPr/>
          <p:nvPr/>
        </p:nvGrpSpPr>
        <p:grpSpPr>
          <a:xfrm>
            <a:off x="450000" y="669600"/>
            <a:ext cx="11419199" cy="5824800"/>
            <a:chOff x="450000" y="669600"/>
            <a:chExt cx="11419199" cy="5824800"/>
          </a:xfrm>
        </p:grpSpPr>
        <p:pic>
          <p:nvPicPr>
            <p:cNvPr id="353" name="Google Shape;353;g306fb1b3f0b_4_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000" y="669600"/>
              <a:ext cx="7477200" cy="42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g306fb1b3f0b_4_1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3600" y="3805200"/>
              <a:ext cx="4755599" cy="2689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06fb1b3f0b_4_179"/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>
                <a:solidFill>
                  <a:schemeClr val="accent1"/>
                </a:solidFill>
              </a:rPr>
              <a:t>E-Commerce – FP20 Data Challenge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360" name="Google Shape;360;g306fb1b3f0b_4_179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18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g306fb1b3f0b_4_179"/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Nhu Tran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62" name="Google Shape;362;g306fb1b3f0b_4_179"/>
          <p:cNvGrpSpPr/>
          <p:nvPr/>
        </p:nvGrpSpPr>
        <p:grpSpPr>
          <a:xfrm>
            <a:off x="450000" y="669600"/>
            <a:ext cx="11419199" cy="5824800"/>
            <a:chOff x="450000" y="669600"/>
            <a:chExt cx="11419199" cy="5824800"/>
          </a:xfrm>
        </p:grpSpPr>
        <p:pic>
          <p:nvPicPr>
            <p:cNvPr id="363" name="Google Shape;363;g306fb1b3f0b_4_1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000" y="669600"/>
              <a:ext cx="7477200" cy="42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g306fb1b3f0b_4_17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3600" y="3805200"/>
              <a:ext cx="4755599" cy="2689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6fb1b3f0b_4_71"/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>
                <a:solidFill>
                  <a:schemeClr val="accent1"/>
                </a:solidFill>
              </a:rPr>
              <a:t>E-Commerce – FP20 Data Challenge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370" name="Google Shape;370;g306fb1b3f0b_4_7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19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g306fb1b3f0b_4_71"/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Malvika Mall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72" name="Google Shape;372;g306fb1b3f0b_4_71"/>
          <p:cNvGrpSpPr/>
          <p:nvPr/>
        </p:nvGrpSpPr>
        <p:grpSpPr>
          <a:xfrm>
            <a:off x="450000" y="669600"/>
            <a:ext cx="11419199" cy="5824800"/>
            <a:chOff x="450000" y="669600"/>
            <a:chExt cx="11419199" cy="5824800"/>
          </a:xfrm>
        </p:grpSpPr>
        <p:pic>
          <p:nvPicPr>
            <p:cNvPr id="373" name="Google Shape;373;g306fb1b3f0b_4_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000" y="669600"/>
              <a:ext cx="7477199" cy="4237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g306fb1b3f0b_4_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3600" y="3805200"/>
              <a:ext cx="4755599" cy="2689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6fb1b3f0b_4_125"/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>
                <a:solidFill>
                  <a:schemeClr val="accent1"/>
                </a:solidFill>
              </a:rPr>
              <a:t>E-Commerce – FP20 Data Challenge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00" name="Google Shape;200;g306fb1b3f0b_4_125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2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306fb1b3f0b_4_125"/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Thuong Huyen Pham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02" name="Google Shape;202;g306fb1b3f0b_4_125"/>
          <p:cNvGrpSpPr/>
          <p:nvPr/>
        </p:nvGrpSpPr>
        <p:grpSpPr>
          <a:xfrm>
            <a:off x="450000" y="669600"/>
            <a:ext cx="11419201" cy="5824800"/>
            <a:chOff x="450000" y="669600"/>
            <a:chExt cx="11419201" cy="5824800"/>
          </a:xfrm>
        </p:grpSpPr>
        <p:pic>
          <p:nvPicPr>
            <p:cNvPr id="203" name="Google Shape;203;g306fb1b3f0b_4_1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000" y="669600"/>
              <a:ext cx="7477200" cy="42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g306fb1b3f0b_4_1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3600" y="3805200"/>
              <a:ext cx="4755601" cy="2689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B2B15668-4C56-7E51-8D80-F0332C459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6fb1b3f0b_4_71">
            <a:extLst>
              <a:ext uri="{FF2B5EF4-FFF2-40B4-BE49-F238E27FC236}">
                <a16:creationId xmlns:a16="http://schemas.microsoft.com/office/drawing/2014/main" id="{35AD1B70-88B0-AFE9-21B2-7FED2EB4C8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>
                <a:solidFill>
                  <a:schemeClr val="accent1"/>
                </a:solidFill>
              </a:rPr>
              <a:t>E-Commerce – FP20 Data Challenge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370" name="Google Shape;370;g306fb1b3f0b_4_71">
            <a:extLst>
              <a:ext uri="{FF2B5EF4-FFF2-40B4-BE49-F238E27FC236}">
                <a16:creationId xmlns:a16="http://schemas.microsoft.com/office/drawing/2014/main" id="{3F6C81E0-09D7-1452-1E77-E53D21CB2C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20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g306fb1b3f0b_4_71">
            <a:extLst>
              <a:ext uri="{FF2B5EF4-FFF2-40B4-BE49-F238E27FC236}">
                <a16:creationId xmlns:a16="http://schemas.microsoft.com/office/drawing/2014/main" id="{546A9A4C-8727-CFE0-9780-74DC08BB459C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Thuy Nguyen</a:t>
            </a: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B9591-22DC-83F7-47E1-5742784FB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75" y="685316"/>
            <a:ext cx="7477200" cy="4145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E32407-F754-22F6-410C-469A5A578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213" y="3644825"/>
            <a:ext cx="4660490" cy="271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21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7DDD1A00-1869-A6DA-26B0-CC99FFD0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6fb1b3f0b_4_71">
            <a:extLst>
              <a:ext uri="{FF2B5EF4-FFF2-40B4-BE49-F238E27FC236}">
                <a16:creationId xmlns:a16="http://schemas.microsoft.com/office/drawing/2014/main" id="{2F9C81C9-DEEC-5594-5F33-DF08E02D9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>
                <a:solidFill>
                  <a:schemeClr val="accent1"/>
                </a:solidFill>
              </a:rPr>
              <a:t>E-Commerce – FP20 Data Challenge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370" name="Google Shape;370;g306fb1b3f0b_4_71">
            <a:extLst>
              <a:ext uri="{FF2B5EF4-FFF2-40B4-BE49-F238E27FC236}">
                <a16:creationId xmlns:a16="http://schemas.microsoft.com/office/drawing/2014/main" id="{F5F4E45E-2068-C4D6-370F-CE0409F388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21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g306fb1b3f0b_4_71">
            <a:extLst>
              <a:ext uri="{FF2B5EF4-FFF2-40B4-BE49-F238E27FC236}">
                <a16:creationId xmlns:a16="http://schemas.microsoft.com/office/drawing/2014/main" id="{BEFE8173-BC49-3CA0-8D58-F60B634349B6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Created by </a:t>
            </a:r>
            <a:r>
              <a:rPr lang="de-DE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Tuyet Tam Mai Nguyen</a:t>
            </a: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576356-186A-6C49-66C2-2E676C07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75" y="632578"/>
            <a:ext cx="7477200" cy="4189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B3B37-97B4-8959-CF74-961C1705D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097" y="3480235"/>
            <a:ext cx="4777797" cy="288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29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F3205EA9-E140-5A49-7882-1236E90A6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6fb1b3f0b_4_71">
            <a:extLst>
              <a:ext uri="{FF2B5EF4-FFF2-40B4-BE49-F238E27FC236}">
                <a16:creationId xmlns:a16="http://schemas.microsoft.com/office/drawing/2014/main" id="{1760D471-DB48-F9F9-A95B-AC57EB4B8D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>
                <a:solidFill>
                  <a:schemeClr val="accent1"/>
                </a:solidFill>
              </a:rPr>
              <a:t>E-Commerce – FP20 Data Challenge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370" name="Google Shape;370;g306fb1b3f0b_4_71">
            <a:extLst>
              <a:ext uri="{FF2B5EF4-FFF2-40B4-BE49-F238E27FC236}">
                <a16:creationId xmlns:a16="http://schemas.microsoft.com/office/drawing/2014/main" id="{BFD82F73-1CD6-9F42-3F73-78A9D13DD6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22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g306fb1b3f0b_4_71">
            <a:extLst>
              <a:ext uri="{FF2B5EF4-FFF2-40B4-BE49-F238E27FC236}">
                <a16:creationId xmlns:a16="http://schemas.microsoft.com/office/drawing/2014/main" id="{72EBBD67-2164-6CB3-F905-F051F0E74683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Fernanda Goularte</a:t>
            </a: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10AB6-0AA2-7EBE-AEA8-4C54187E4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75" y="685316"/>
            <a:ext cx="7549224" cy="4215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625C06-F7C7-4900-B0C0-6B93A3352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331" y="3632130"/>
            <a:ext cx="4720854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11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"/>
          <p:cNvSpPr txBox="1">
            <a:spLocks noGrp="1"/>
          </p:cNvSpPr>
          <p:nvPr>
            <p:ph type="ctrTitle" idx="4294967295"/>
          </p:nvPr>
        </p:nvSpPr>
        <p:spPr>
          <a:xfrm>
            <a:off x="2332288" y="925023"/>
            <a:ext cx="55611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</a:pPr>
            <a:r>
              <a:rPr lang="de-DE" sz="6000" b="0" i="0" u="none" strike="noStrike" cap="none">
                <a:solidFill>
                  <a:srgbClr val="7ECEF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you!</a:t>
            </a:r>
            <a:endParaRPr sz="6000" b="0" i="0" u="none" strike="noStrike" cap="none">
              <a:solidFill>
                <a:srgbClr val="7ECEF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0" name="Google Shape;380;p15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Quattrocento Sans"/>
              <a:buNone/>
            </a:pPr>
            <a:fld id="{00000000-1234-1234-1234-123412341234}" type="slidenum">
              <a:rPr lang="de-DE">
                <a:latin typeface="Quattrocento Sans"/>
                <a:ea typeface="Quattrocento Sans"/>
                <a:cs typeface="Quattrocento Sans"/>
                <a:sym typeface="Quattrocento Sans"/>
              </a:rPr>
              <a:t>23</a:t>
            </a:fld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1" name="Google Shape;381;p15"/>
          <p:cNvSpPr txBox="1"/>
          <p:nvPr/>
        </p:nvSpPr>
        <p:spPr>
          <a:xfrm>
            <a:off x="2332288" y="3088866"/>
            <a:ext cx="10515600" cy="2070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de-DE" sz="3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Anh Leimer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de-DE"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Any questions please contact me via: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de-DE"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Email: anh.leimer@gmail.com</a:t>
            </a:r>
            <a:endParaRPr sz="20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de-DE"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Linkedin: Anh Leimer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6fb1b3f0b_4_50"/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>
                <a:solidFill>
                  <a:schemeClr val="accent1"/>
                </a:solidFill>
              </a:rPr>
              <a:t>E-Commerce – FP20 Data Challenge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10" name="Google Shape;210;g306fb1b3f0b_4_50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3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g306fb1b3f0b_4_50"/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Hien Tran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12" name="Google Shape;212;g306fb1b3f0b_4_50"/>
          <p:cNvGrpSpPr/>
          <p:nvPr/>
        </p:nvGrpSpPr>
        <p:grpSpPr>
          <a:xfrm>
            <a:off x="450000" y="669600"/>
            <a:ext cx="11419202" cy="5824800"/>
            <a:chOff x="450000" y="669600"/>
            <a:chExt cx="11419202" cy="5824800"/>
          </a:xfrm>
        </p:grpSpPr>
        <p:pic>
          <p:nvPicPr>
            <p:cNvPr id="213" name="Google Shape;213;g306fb1b3f0b_4_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000" y="669600"/>
              <a:ext cx="7477198" cy="42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g306fb1b3f0b_4_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3600" y="3805200"/>
              <a:ext cx="4755602" cy="2689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6fb1b3f0b_4_14"/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>
                <a:solidFill>
                  <a:schemeClr val="accent1"/>
                </a:solidFill>
              </a:rPr>
              <a:t>E-Commerce – FP20 Data Challenge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20" name="Google Shape;220;g306fb1b3f0b_4_14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4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g306fb1b3f0b_4_14"/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Jessie Thu Pham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22" name="Google Shape;222;g306fb1b3f0b_4_14"/>
          <p:cNvGrpSpPr/>
          <p:nvPr/>
        </p:nvGrpSpPr>
        <p:grpSpPr>
          <a:xfrm>
            <a:off x="450000" y="669600"/>
            <a:ext cx="11419199" cy="5824800"/>
            <a:chOff x="450000" y="669600"/>
            <a:chExt cx="11419199" cy="5824800"/>
          </a:xfrm>
        </p:grpSpPr>
        <p:pic>
          <p:nvPicPr>
            <p:cNvPr id="223" name="Google Shape;223;g306fb1b3f0b_4_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000" y="669600"/>
              <a:ext cx="7477198" cy="4237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g306fb1b3f0b_4_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3600" y="3805200"/>
              <a:ext cx="4755599" cy="2689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06fb1b3f0b_4_107"/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>
                <a:solidFill>
                  <a:schemeClr val="accent1"/>
                </a:solidFill>
              </a:rPr>
              <a:t>E-Commerce – FP20 Data Challenge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30" name="Google Shape;230;g306fb1b3f0b_4_107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g306fb1b3f0b_4_107"/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Son Hoang Nguyen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32" name="Google Shape;232;g306fb1b3f0b_4_107"/>
          <p:cNvGrpSpPr/>
          <p:nvPr/>
        </p:nvGrpSpPr>
        <p:grpSpPr>
          <a:xfrm>
            <a:off x="450000" y="669600"/>
            <a:ext cx="11419198" cy="5824800"/>
            <a:chOff x="450000" y="669600"/>
            <a:chExt cx="11419198" cy="5824800"/>
          </a:xfrm>
        </p:grpSpPr>
        <p:pic>
          <p:nvPicPr>
            <p:cNvPr id="233" name="Google Shape;233;g306fb1b3f0b_4_1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000" y="669600"/>
              <a:ext cx="7477200" cy="4237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g306fb1b3f0b_4_1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3600" y="3805200"/>
              <a:ext cx="4755598" cy="2689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06fb1b3f0b_4_0"/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>
                <a:solidFill>
                  <a:schemeClr val="accent1"/>
                </a:solidFill>
              </a:rPr>
              <a:t>E-Commerce – FP20 Data Challenge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40" name="Google Shape;240;g306fb1b3f0b_4_0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g306fb1b3f0b_4_0"/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Bich Do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42" name="Google Shape;242;g306fb1b3f0b_4_0"/>
          <p:cNvGrpSpPr/>
          <p:nvPr/>
        </p:nvGrpSpPr>
        <p:grpSpPr>
          <a:xfrm>
            <a:off x="450000" y="669600"/>
            <a:ext cx="11419201" cy="5824801"/>
            <a:chOff x="450000" y="669600"/>
            <a:chExt cx="11419201" cy="5824801"/>
          </a:xfrm>
        </p:grpSpPr>
        <p:pic>
          <p:nvPicPr>
            <p:cNvPr id="243" name="Google Shape;243;g306fb1b3f0b_4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000" y="669600"/>
              <a:ext cx="7477199" cy="4237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g306fb1b3f0b_4_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3600" y="3805200"/>
              <a:ext cx="4755601" cy="2689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6fb1b3f0b_4_41"/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>
                <a:solidFill>
                  <a:schemeClr val="accent1"/>
                </a:solidFill>
              </a:rPr>
              <a:t>E-Commerce – FP20 Data Challenge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50" name="Google Shape;250;g306fb1b3f0b_4_4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g306fb1b3f0b_4_41"/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Hai Yen Nguyen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52" name="Google Shape;252;g306fb1b3f0b_4_41"/>
          <p:cNvGrpSpPr/>
          <p:nvPr/>
        </p:nvGrpSpPr>
        <p:grpSpPr>
          <a:xfrm>
            <a:off x="450000" y="669600"/>
            <a:ext cx="11419199" cy="5824801"/>
            <a:chOff x="450000" y="669600"/>
            <a:chExt cx="11419199" cy="5824801"/>
          </a:xfrm>
        </p:grpSpPr>
        <p:pic>
          <p:nvPicPr>
            <p:cNvPr id="253" name="Google Shape;253;g306fb1b3f0b_4_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000" y="669600"/>
              <a:ext cx="7477198" cy="4237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g306fb1b3f0b_4_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3600" y="3805200"/>
              <a:ext cx="4755599" cy="2689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6fb1b3f0b_4_23"/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>
                <a:solidFill>
                  <a:schemeClr val="accent1"/>
                </a:solidFill>
              </a:rPr>
              <a:t>E-Commerce – FP20 Data Challenge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60" name="Google Shape;260;g306fb1b3f0b_4_23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8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g306fb1b3f0b_4_23"/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Rosie Dang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62" name="Google Shape;262;g306fb1b3f0b_4_23"/>
          <p:cNvGrpSpPr/>
          <p:nvPr/>
        </p:nvGrpSpPr>
        <p:grpSpPr>
          <a:xfrm>
            <a:off x="450000" y="669600"/>
            <a:ext cx="11419199" cy="5824801"/>
            <a:chOff x="450000" y="669600"/>
            <a:chExt cx="11419199" cy="5824801"/>
          </a:xfrm>
        </p:grpSpPr>
        <p:pic>
          <p:nvPicPr>
            <p:cNvPr id="263" name="Google Shape;263;g306fb1b3f0b_4_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000" y="669600"/>
              <a:ext cx="7477199" cy="4237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g306fb1b3f0b_4_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3600" y="3805200"/>
              <a:ext cx="4755599" cy="2689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6fb1b3f0b_4_32"/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>
                <a:solidFill>
                  <a:schemeClr val="accent1"/>
                </a:solidFill>
              </a:rPr>
              <a:t>E-Commerce – FP20 Data Challenge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70" name="Google Shape;270;g306fb1b3f0b_4_32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9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g306fb1b3f0b_4_32"/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Linkedin post by </a:t>
            </a:r>
            <a:r>
              <a:rPr lang="de-DE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Blessing Jegede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72" name="Google Shape;272;g306fb1b3f0b_4_32"/>
          <p:cNvGrpSpPr/>
          <p:nvPr/>
        </p:nvGrpSpPr>
        <p:grpSpPr>
          <a:xfrm>
            <a:off x="450000" y="669600"/>
            <a:ext cx="11419199" cy="5824801"/>
            <a:chOff x="450000" y="669600"/>
            <a:chExt cx="11419199" cy="5824801"/>
          </a:xfrm>
        </p:grpSpPr>
        <p:pic>
          <p:nvPicPr>
            <p:cNvPr id="273" name="Google Shape;273;g306fb1b3f0b_4_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000" y="669600"/>
              <a:ext cx="7477198" cy="4237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g306fb1b3f0b_4_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3600" y="3805200"/>
              <a:ext cx="4755599" cy="2689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2683C6"/>
      </a:accent1>
      <a:accent2>
        <a:srgbClr val="1CADE4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2683C6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3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2683C6"/>
      </a:accent1>
      <a:accent2>
        <a:srgbClr val="1CADE4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2683C6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326</Words>
  <Application>Microsoft Office PowerPoint</Application>
  <PresentationFormat>Widescreen</PresentationFormat>
  <Paragraphs>94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Quattrocento Sans</vt:lpstr>
      <vt:lpstr>Arial</vt:lpstr>
      <vt:lpstr>Raleway</vt:lpstr>
      <vt:lpstr>Lato</vt:lpstr>
      <vt:lpstr>Office Theme</vt:lpstr>
      <vt:lpstr>1_Office Theme</vt:lpstr>
      <vt:lpstr>PowerPoint Presentation</vt:lpstr>
      <vt:lpstr>E-Commerce – FP20 Data Challenge</vt:lpstr>
      <vt:lpstr>E-Commerce – FP20 Data Challenge</vt:lpstr>
      <vt:lpstr>E-Commerce – FP20 Data Challenge</vt:lpstr>
      <vt:lpstr>E-Commerce – FP20 Data Challenge</vt:lpstr>
      <vt:lpstr>E-Commerce – FP20 Data Challenge</vt:lpstr>
      <vt:lpstr>E-Commerce – FP20 Data Challenge</vt:lpstr>
      <vt:lpstr>E-Commerce – FP20 Data Challenge</vt:lpstr>
      <vt:lpstr>E-Commerce – FP20 Data Challenge</vt:lpstr>
      <vt:lpstr>E-Commerce – FP20 Data Challenge</vt:lpstr>
      <vt:lpstr>E-Commerce – FP20 Data Challenge</vt:lpstr>
      <vt:lpstr>E-Commerce – FP20 Data Challenge</vt:lpstr>
      <vt:lpstr>E-Commerce – FP20 Data Challenge</vt:lpstr>
      <vt:lpstr>E-Commerce – FP20 Data Challenge</vt:lpstr>
      <vt:lpstr>E-Commerce – FP20 Data Challenge</vt:lpstr>
      <vt:lpstr>E-Commerce – FP20 Data Challenge</vt:lpstr>
      <vt:lpstr>E-Commerce – FP20 Data Challenge</vt:lpstr>
      <vt:lpstr>E-Commerce – FP20 Data Challenge</vt:lpstr>
      <vt:lpstr>E-Commerce – FP20 Data Challenge</vt:lpstr>
      <vt:lpstr>E-Commerce – FP20 Data Challenge</vt:lpstr>
      <vt:lpstr>E-Commerce – FP20 Data Challenge</vt:lpstr>
      <vt:lpstr>E-Commerce – FP20 Data Challenge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Anh Nguyen</dc:creator>
  <cp:lastModifiedBy>Thi Huong Nguyen</cp:lastModifiedBy>
  <cp:revision>4</cp:revision>
  <dcterms:modified xsi:type="dcterms:W3CDTF">2025-02-22T10:23:42Z</dcterms:modified>
</cp:coreProperties>
</file>